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" charset="1" panose="00000500000000000000"/>
      <p:regular r:id="rId21"/>
    </p:embeddedFont>
    <p:embeddedFont>
      <p:font typeface="Montserrat Ultra-Bold" charset="1" panose="00000900000000000000"/>
      <p:regular r:id="rId22"/>
    </p:embeddedFont>
    <p:embeddedFont>
      <p:font typeface="Montserrat Medium" charset="1" panose="000006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4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8.jpe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9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jpe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6.jpe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9.jpeg" Type="http://schemas.openxmlformats.org/officeDocument/2006/relationships/image"/><Relationship Id="rId9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19340" y="4704661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23802" y="1073447"/>
            <a:ext cx="733549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Fauget Senior High School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45090" y="7788295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23802" y="2458147"/>
            <a:ext cx="6875906" cy="5569484"/>
          </a:xfrm>
          <a:custGeom>
            <a:avLst/>
            <a:gdLst/>
            <a:ahLst/>
            <a:cxnLst/>
            <a:rect r="r" b="b" t="t" l="l"/>
            <a:pathLst>
              <a:path h="5569484" w="6875906">
                <a:moveTo>
                  <a:pt x="0" y="0"/>
                </a:moveTo>
                <a:lnTo>
                  <a:pt x="6875907" y="0"/>
                </a:lnTo>
                <a:lnTo>
                  <a:pt x="6875907" y="5569483"/>
                </a:lnTo>
                <a:lnTo>
                  <a:pt x="0" y="5569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32119" y="2226605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3" y="0"/>
                </a:lnTo>
                <a:lnTo>
                  <a:pt x="463083" y="463083"/>
                </a:lnTo>
                <a:lnTo>
                  <a:pt x="0" y="4630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15229" y="441652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2" y="0"/>
                </a:lnTo>
                <a:lnTo>
                  <a:pt x="288142" y="288141"/>
                </a:lnTo>
                <a:lnTo>
                  <a:pt x="0" y="288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35661" y="8027630"/>
            <a:ext cx="288141" cy="288141"/>
          </a:xfrm>
          <a:custGeom>
            <a:avLst/>
            <a:gdLst/>
            <a:ahLst/>
            <a:cxnLst/>
            <a:rect r="r" b="b" t="t" l="l"/>
            <a:pathLst>
              <a:path h="288141" w="288141">
                <a:moveTo>
                  <a:pt x="0" y="0"/>
                </a:moveTo>
                <a:lnTo>
                  <a:pt x="288141" y="0"/>
                </a:lnTo>
                <a:lnTo>
                  <a:pt x="288141" y="288142"/>
                </a:lnTo>
                <a:lnTo>
                  <a:pt x="0" y="288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80795" y="1073447"/>
            <a:ext cx="508933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Basic Science Class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0795" y="6439044"/>
            <a:ext cx="718449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BED12B"/>
                </a:solidFill>
                <a:latin typeface="Montserrat"/>
              </a:rPr>
              <a:t>As An Alternative Energy Source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4805" y="8713397"/>
            <a:ext cx="718449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BED12B"/>
                </a:solidFill>
                <a:latin typeface="Montserrat"/>
              </a:rPr>
              <a:t>Group 1 | 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0795" y="3879930"/>
            <a:ext cx="8573733" cy="259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3"/>
              </a:lnSpc>
            </a:pPr>
            <a:r>
              <a:rPr lang="en-US" sz="11690" spc="-292">
                <a:solidFill>
                  <a:srgbClr val="FFFFFF"/>
                </a:solidFill>
                <a:latin typeface="Montserrat Ultra-Bold"/>
              </a:rPr>
              <a:t>ORGANIC WASTE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14499" y="-3626971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3028" y="-1567823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57170" y="5875299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17505" y="8356817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5" y="0"/>
                </a:lnTo>
                <a:lnTo>
                  <a:pt x="7390915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4819" y="1934363"/>
            <a:ext cx="4168624" cy="41686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F8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11865" y="2846816"/>
            <a:ext cx="5006561" cy="500656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187" t="0" r="-25187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253099" y="3192825"/>
            <a:ext cx="8669929" cy="195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6100">
                <a:solidFill>
                  <a:srgbClr val="C4DF8F"/>
                </a:solidFill>
                <a:latin typeface="Montserrat Ultra-Bold"/>
              </a:rPr>
              <a:t>Organic Waste as Alternative Energy – Biogas (Cont.)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3099" y="5548430"/>
            <a:ext cx="9669008" cy="235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To get the desired biogas, the bioreactor (tank) must be anaerobic.</a:t>
            </a:r>
          </a:p>
          <a:p>
            <a:pPr algn="l">
              <a:lnSpc>
                <a:spcPts val="3076"/>
              </a:lnSpc>
            </a:pPr>
          </a:p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It must not have oxygen and air entering so that organic waste that is put into the bioreactor can be converted by microbes.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28921" y="7899768"/>
            <a:ext cx="603414" cy="603414"/>
          </a:xfrm>
          <a:custGeom>
            <a:avLst/>
            <a:gdLst/>
            <a:ahLst/>
            <a:cxnLst/>
            <a:rect r="r" b="b" t="t" l="l"/>
            <a:pathLst>
              <a:path h="603414" w="603414">
                <a:moveTo>
                  <a:pt x="0" y="0"/>
                </a:moveTo>
                <a:lnTo>
                  <a:pt x="603414" y="0"/>
                </a:lnTo>
                <a:lnTo>
                  <a:pt x="603414" y="603414"/>
                </a:lnTo>
                <a:lnTo>
                  <a:pt x="0" y="6034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75475" y="2302159"/>
            <a:ext cx="485901" cy="485901"/>
          </a:xfrm>
          <a:custGeom>
            <a:avLst/>
            <a:gdLst/>
            <a:ahLst/>
            <a:cxnLst/>
            <a:rect r="r" b="b" t="t" l="l"/>
            <a:pathLst>
              <a:path h="485901" w="485901">
                <a:moveTo>
                  <a:pt x="0" y="0"/>
                </a:moveTo>
                <a:lnTo>
                  <a:pt x="485901" y="0"/>
                </a:lnTo>
                <a:lnTo>
                  <a:pt x="485901" y="485901"/>
                </a:lnTo>
                <a:lnTo>
                  <a:pt x="0" y="485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564137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7694"/>
            <a:ext cx="6388065" cy="10287000"/>
            <a:chOff x="0" y="0"/>
            <a:chExt cx="851741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9145" t="0" r="9145" b="0"/>
            <a:stretch>
              <a:fillRect/>
            </a:stretch>
          </p:blipFill>
          <p:spPr>
            <a:xfrm flipH="false" flipV="false">
              <a:off x="0" y="0"/>
              <a:ext cx="8517419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-10800000">
            <a:off x="2288818" y="8918109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972769" y="-2119553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4983200" y="-1084891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53099" y="3165131"/>
            <a:ext cx="8669929" cy="195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6100">
                <a:solidFill>
                  <a:srgbClr val="C4DF8F"/>
                </a:solidFill>
                <a:latin typeface="Montserrat Ultra-Bold"/>
              </a:rPr>
              <a:t>Organic Waste as Alternative Energy – Biogas (Cont.)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3099" y="5520736"/>
            <a:ext cx="9669008" cy="157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On a small scale, household waste produces 1,000 liters of garbage or 300 kg of waste, producing about 50-60 percent of CH4 gas, methane, and carbon dioxide.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4156202" y="7856043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87603" y="-27694"/>
            <a:ext cx="6388065" cy="10287000"/>
            <a:chOff x="0" y="0"/>
            <a:chExt cx="851741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007" t="0" r="1007" b="0"/>
            <a:stretch>
              <a:fillRect/>
            </a:stretch>
          </p:blipFill>
          <p:spPr>
            <a:xfrm flipH="false" flipV="false">
              <a:off x="0" y="0"/>
              <a:ext cx="8517419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-10800000">
            <a:off x="9531192" y="8560893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4415837" y="-600890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4817784" y="96221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5" y="0"/>
                </a:lnTo>
                <a:lnTo>
                  <a:pt x="7390915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18595" y="3165131"/>
            <a:ext cx="8669929" cy="195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6100">
                <a:solidFill>
                  <a:srgbClr val="C4DF8F"/>
                </a:solidFill>
                <a:latin typeface="Montserrat Ultra-Bold"/>
              </a:rPr>
              <a:t>Organic Waste as Alternative Energy – Biogas (Cont.)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8595" y="5612323"/>
            <a:ext cx="8669929" cy="157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100 kg buffalo manure or dung accommodated in the bioreactor produces biogas in less than six days, saving up 6 liters of kerosene a day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418595" y="7856043"/>
            <a:ext cx="1436428" cy="359107"/>
          </a:xfrm>
          <a:custGeom>
            <a:avLst/>
            <a:gdLst/>
            <a:ahLst/>
            <a:cxnLst/>
            <a:rect r="r" b="b" t="t" l="l"/>
            <a:pathLst>
              <a:path h="359107" w="1436428">
                <a:moveTo>
                  <a:pt x="0" y="0"/>
                </a:moveTo>
                <a:lnTo>
                  <a:pt x="1436428" y="0"/>
                </a:lnTo>
                <a:lnTo>
                  <a:pt x="1436428" y="359107"/>
                </a:lnTo>
                <a:lnTo>
                  <a:pt x="0" y="359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350145" y="556469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47028" y="8976298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4415837" y="-600890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4817784" y="96221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5" y="0"/>
                </a:lnTo>
                <a:lnTo>
                  <a:pt x="7390915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088524" y="1028700"/>
            <a:ext cx="3676292" cy="367629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F8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947028" y="1903248"/>
            <a:ext cx="9178739" cy="6425117"/>
            <a:chOff x="0" y="0"/>
            <a:chExt cx="6350000" cy="4445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6"/>
              <a:stretch>
                <a:fillRect l="-2532" t="0" r="-2532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6330950" y="3429000"/>
                  </a:moveTo>
                  <a:cubicBezTo>
                    <a:pt x="6330950" y="3978910"/>
                    <a:pt x="5883910" y="4425950"/>
                    <a:pt x="5334000" y="4425950"/>
                  </a:cubicBezTo>
                  <a:lnTo>
                    <a:pt x="1016000" y="4425950"/>
                  </a:lnTo>
                  <a:cubicBezTo>
                    <a:pt x="466090" y="4425950"/>
                    <a:pt x="19050" y="3978910"/>
                    <a:pt x="19050" y="3429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5334000" y="19050"/>
                  </a:lnTo>
                  <a:cubicBezTo>
                    <a:pt x="5883910" y="19050"/>
                    <a:pt x="6330950" y="466090"/>
                    <a:pt x="6330950" y="1016000"/>
                  </a:cubicBezTo>
                  <a:lnTo>
                    <a:pt x="6330950" y="3429000"/>
                  </a:lnTo>
                  <a:moveTo>
                    <a:pt x="6350000" y="3429000"/>
                  </a:moveTo>
                  <a:lnTo>
                    <a:pt x="6350000" y="1016000"/>
                  </a:lnTo>
                  <a:cubicBezTo>
                    <a:pt x="6350000" y="454660"/>
                    <a:pt x="5895340" y="0"/>
                    <a:pt x="5334000" y="0"/>
                  </a:cubicBez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3429000"/>
                  </a:lnTo>
                  <a:cubicBezTo>
                    <a:pt x="0" y="3990340"/>
                    <a:pt x="454660" y="4445000"/>
                    <a:pt x="1016000" y="4445000"/>
                  </a:cubicBezTo>
                  <a:lnTo>
                    <a:pt x="5334000" y="4445000"/>
                  </a:lnTo>
                  <a:cubicBezTo>
                    <a:pt x="5895340" y="4445000"/>
                    <a:pt x="6350000" y="3990340"/>
                    <a:pt x="6350000" y="3429000"/>
                  </a:cubicBezTo>
                  <a:lnTo>
                    <a:pt x="6350000" y="3429000"/>
                  </a:lnTo>
                  <a:close/>
                </a:path>
              </a:pathLst>
            </a:custGeom>
            <a:solidFill>
              <a:srgbClr val="5856A5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978225" y="1028700"/>
            <a:ext cx="485901" cy="485901"/>
          </a:xfrm>
          <a:custGeom>
            <a:avLst/>
            <a:gdLst/>
            <a:ahLst/>
            <a:cxnLst/>
            <a:rect r="r" b="b" t="t" l="l"/>
            <a:pathLst>
              <a:path h="485901" w="485901">
                <a:moveTo>
                  <a:pt x="0" y="0"/>
                </a:moveTo>
                <a:lnTo>
                  <a:pt x="485901" y="0"/>
                </a:lnTo>
                <a:lnTo>
                  <a:pt x="485901" y="485901"/>
                </a:lnTo>
                <a:lnTo>
                  <a:pt x="0" y="485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81545" y="8490397"/>
            <a:ext cx="485901" cy="485901"/>
          </a:xfrm>
          <a:custGeom>
            <a:avLst/>
            <a:gdLst/>
            <a:ahLst/>
            <a:cxnLst/>
            <a:rect r="r" b="b" t="t" l="l"/>
            <a:pathLst>
              <a:path h="485901" w="485901">
                <a:moveTo>
                  <a:pt x="0" y="0"/>
                </a:moveTo>
                <a:lnTo>
                  <a:pt x="485901" y="0"/>
                </a:lnTo>
                <a:lnTo>
                  <a:pt x="485901" y="485901"/>
                </a:lnTo>
                <a:lnTo>
                  <a:pt x="0" y="485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18595" y="3165131"/>
            <a:ext cx="8669929" cy="195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6100">
                <a:solidFill>
                  <a:srgbClr val="C4DF8F"/>
                </a:solidFill>
                <a:latin typeface="Montserrat Ultra-Bold"/>
              </a:rPr>
              <a:t>Organic Waste as Alternative Energy – Biogas (Cont.)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18595" y="5612323"/>
            <a:ext cx="9528433" cy="274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Waste from bioreactors that cannot be converted is then used for compost – as fertilizer for plants.</a:t>
            </a:r>
          </a:p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The unconverted animal waste in the bioreactor also produces Rubellus Rumbricus earthworms that are helpful in soil fertilization and alternative medicine.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323945" y="553849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20829" y="8950098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4442037" y="-603510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4843983" y="70021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6931" y="7912514"/>
            <a:ext cx="1162749" cy="290687"/>
          </a:xfrm>
          <a:custGeom>
            <a:avLst/>
            <a:gdLst/>
            <a:ahLst/>
            <a:cxnLst/>
            <a:rect r="r" b="b" t="t" l="l"/>
            <a:pathLst>
              <a:path h="290687" w="1162749">
                <a:moveTo>
                  <a:pt x="0" y="0"/>
                </a:moveTo>
                <a:lnTo>
                  <a:pt x="1162749" y="0"/>
                </a:lnTo>
                <a:lnTo>
                  <a:pt x="1162749" y="290688"/>
                </a:lnTo>
                <a:lnTo>
                  <a:pt x="0" y="290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68589" y="1254884"/>
            <a:ext cx="3487574" cy="34875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F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920829" y="2148409"/>
            <a:ext cx="4156448" cy="5937783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7142" t="0" r="-714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060071" y="4883875"/>
            <a:ext cx="9002253" cy="257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545" indent="-316273" lvl="1">
              <a:lnSpc>
                <a:spcPts val="3427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The renewal of alternative energy will support and directly save the environment</a:t>
            </a:r>
          </a:p>
          <a:p>
            <a:pPr algn="l" marL="632545" indent="-316273" lvl="1">
              <a:lnSpc>
                <a:spcPts val="3427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These alternative energy sources should be increasingly applied and utilized in our community for the common good and sustainability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2395" y="3607660"/>
            <a:ext cx="8669929" cy="80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0"/>
              </a:lnSpc>
            </a:pPr>
            <a:r>
              <a:rPr lang="en-US" sz="7012">
                <a:solidFill>
                  <a:srgbClr val="C4DF8F"/>
                </a:solidFill>
                <a:latin typeface="Montserrat Ultra-Bold"/>
              </a:rPr>
              <a:t>Conclusion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394649" y="7964716"/>
            <a:ext cx="353725" cy="353725"/>
          </a:xfrm>
          <a:custGeom>
            <a:avLst/>
            <a:gdLst/>
            <a:ahLst/>
            <a:cxnLst/>
            <a:rect r="r" b="b" t="t" l="l"/>
            <a:pathLst>
              <a:path h="353725" w="353725">
                <a:moveTo>
                  <a:pt x="0" y="0"/>
                </a:moveTo>
                <a:lnTo>
                  <a:pt x="353725" y="0"/>
                </a:lnTo>
                <a:lnTo>
                  <a:pt x="353725" y="353726"/>
                </a:lnTo>
                <a:lnTo>
                  <a:pt x="0" y="3537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470262" y="4631399"/>
            <a:ext cx="485901" cy="485901"/>
          </a:xfrm>
          <a:custGeom>
            <a:avLst/>
            <a:gdLst/>
            <a:ahLst/>
            <a:cxnLst/>
            <a:rect r="r" b="b" t="t" l="l"/>
            <a:pathLst>
              <a:path h="485901" w="485901">
                <a:moveTo>
                  <a:pt x="0" y="0"/>
                </a:moveTo>
                <a:lnTo>
                  <a:pt x="485901" y="0"/>
                </a:lnTo>
                <a:lnTo>
                  <a:pt x="485901" y="485901"/>
                </a:lnTo>
                <a:lnTo>
                  <a:pt x="0" y="485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16062" y="-6290494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83366" y="0"/>
            <a:ext cx="8204634" cy="10287000"/>
            <a:chOff x="0" y="0"/>
            <a:chExt cx="10939512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2583" t="0" r="22583" b="0"/>
            <a:stretch>
              <a:fillRect/>
            </a:stretch>
          </p:blipFill>
          <p:spPr>
            <a:xfrm flipH="false" flipV="false">
              <a:off x="0" y="0"/>
              <a:ext cx="10939512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6845085" y="-3817202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19340" y="455911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26999" y="7792999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99937" y="6668567"/>
            <a:ext cx="1447236" cy="361809"/>
          </a:xfrm>
          <a:custGeom>
            <a:avLst/>
            <a:gdLst/>
            <a:ahLst/>
            <a:cxnLst/>
            <a:rect r="r" b="b" t="t" l="l"/>
            <a:pathLst>
              <a:path h="361809" w="1447236">
                <a:moveTo>
                  <a:pt x="0" y="0"/>
                </a:moveTo>
                <a:lnTo>
                  <a:pt x="1447236" y="0"/>
                </a:lnTo>
                <a:lnTo>
                  <a:pt x="1447236" y="361809"/>
                </a:lnTo>
                <a:lnTo>
                  <a:pt x="0" y="361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99937" y="4416061"/>
            <a:ext cx="10275038" cy="193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46"/>
              </a:lnSpc>
            </a:pPr>
            <a:r>
              <a:rPr lang="en-US" sz="14043" spc="-800">
                <a:solidFill>
                  <a:srgbClr val="5350A2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868395" y="3453559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4" y="0"/>
                </a:lnTo>
                <a:lnTo>
                  <a:pt x="463084" y="463084"/>
                </a:lnTo>
                <a:lnTo>
                  <a:pt x="0" y="4630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7030376"/>
            <a:ext cx="279507" cy="279507"/>
          </a:xfrm>
          <a:custGeom>
            <a:avLst/>
            <a:gdLst/>
            <a:ahLst/>
            <a:cxnLst/>
            <a:rect r="r" b="b" t="t" l="l"/>
            <a:pathLst>
              <a:path h="279507" w="279507">
                <a:moveTo>
                  <a:pt x="0" y="0"/>
                </a:moveTo>
                <a:lnTo>
                  <a:pt x="279507" y="0"/>
                </a:lnTo>
                <a:lnTo>
                  <a:pt x="279507" y="279506"/>
                </a:lnTo>
                <a:lnTo>
                  <a:pt x="0" y="279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19340" y="4704661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22307" y="-4393257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45090" y="7788295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30464" y="-2806490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59888" y="4072066"/>
            <a:ext cx="13568224" cy="303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7"/>
              </a:lnSpc>
            </a:pPr>
            <a:r>
              <a:rPr lang="en-US" sz="7521">
                <a:solidFill>
                  <a:srgbClr val="FFFFFF"/>
                </a:solidFill>
                <a:latin typeface="Montserrat Ultra-Bold"/>
              </a:rPr>
              <a:t>The future is green energy, sustainability, renewable energy.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408748" y="2492017"/>
            <a:ext cx="1470504" cy="1117583"/>
          </a:xfrm>
          <a:custGeom>
            <a:avLst/>
            <a:gdLst/>
            <a:ahLst/>
            <a:cxnLst/>
            <a:rect r="r" b="b" t="t" l="l"/>
            <a:pathLst>
              <a:path h="1117583" w="1470504">
                <a:moveTo>
                  <a:pt x="0" y="0"/>
                </a:moveTo>
                <a:lnTo>
                  <a:pt x="1470504" y="0"/>
                </a:lnTo>
                <a:lnTo>
                  <a:pt x="1470504" y="1117584"/>
                </a:lnTo>
                <a:lnTo>
                  <a:pt x="0" y="1117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93413" y="7550648"/>
            <a:ext cx="1901174" cy="475293"/>
          </a:xfrm>
          <a:custGeom>
            <a:avLst/>
            <a:gdLst/>
            <a:ahLst/>
            <a:cxnLst/>
            <a:rect r="r" b="b" t="t" l="l"/>
            <a:pathLst>
              <a:path h="475293" w="1901174">
                <a:moveTo>
                  <a:pt x="0" y="0"/>
                </a:moveTo>
                <a:lnTo>
                  <a:pt x="1901174" y="0"/>
                </a:lnTo>
                <a:lnTo>
                  <a:pt x="1901174" y="475294"/>
                </a:lnTo>
                <a:lnTo>
                  <a:pt x="0" y="4752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5864" y="5299202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219340" y="7830732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88636" y="5299202"/>
            <a:ext cx="2894564" cy="289456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F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13972769" y="-2065840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983200" y="-1031178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9888" y="7489713"/>
            <a:ext cx="1436428" cy="359107"/>
          </a:xfrm>
          <a:custGeom>
            <a:avLst/>
            <a:gdLst/>
            <a:ahLst/>
            <a:cxnLst/>
            <a:rect r="r" b="b" t="t" l="l"/>
            <a:pathLst>
              <a:path h="359107" w="1436428">
                <a:moveTo>
                  <a:pt x="0" y="0"/>
                </a:moveTo>
                <a:lnTo>
                  <a:pt x="1436428" y="0"/>
                </a:lnTo>
                <a:lnTo>
                  <a:pt x="1436428" y="359107"/>
                </a:lnTo>
                <a:lnTo>
                  <a:pt x="0" y="359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374975" y="2663385"/>
            <a:ext cx="4221485" cy="5246370"/>
            <a:chOff x="0" y="0"/>
            <a:chExt cx="5108702" cy="63489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08702" cy="6348984"/>
            </a:xfrm>
            <a:custGeom>
              <a:avLst/>
              <a:gdLst/>
              <a:ahLst/>
              <a:cxnLst/>
              <a:rect r="r" b="b" t="t" l="l"/>
              <a:pathLst>
                <a:path h="6348984" w="5108702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lnTo>
                    <a:pt x="2554351" y="6348857"/>
                  </a:ln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lnTo>
                    <a:pt x="2554351" y="0"/>
                  </a:ln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8"/>
              <a:stretch>
                <a:fillRect l="-60076" t="0" r="-2680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359888" y="2542955"/>
            <a:ext cx="9571388" cy="103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7"/>
              </a:lnSpc>
            </a:pPr>
            <a:r>
              <a:rPr lang="en-US" sz="7521">
                <a:solidFill>
                  <a:srgbClr val="C4DF8F"/>
                </a:solidFill>
                <a:latin typeface="Montserrat Ultra-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9888" y="4086627"/>
            <a:ext cx="9571388" cy="157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The energy sources we use today are highly disruptive and damaging to the environment, especially due to the use of hydrocarbon fuels that have increasingly caused global warming.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59888" y="6161740"/>
            <a:ext cx="9442143" cy="78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For this reason, alternative energy sources are urgently needed.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374975" y="2431844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3" y="0"/>
                </a:lnTo>
                <a:lnTo>
                  <a:pt x="463083" y="463083"/>
                </a:lnTo>
                <a:lnTo>
                  <a:pt x="0" y="4630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64918" y="7730683"/>
            <a:ext cx="231542" cy="231542"/>
          </a:xfrm>
          <a:custGeom>
            <a:avLst/>
            <a:gdLst/>
            <a:ahLst/>
            <a:cxnLst/>
            <a:rect r="r" b="b" t="t" l="l"/>
            <a:pathLst>
              <a:path h="231542" w="231542">
                <a:moveTo>
                  <a:pt x="0" y="0"/>
                </a:moveTo>
                <a:lnTo>
                  <a:pt x="231542" y="0"/>
                </a:lnTo>
                <a:lnTo>
                  <a:pt x="231542" y="231542"/>
                </a:lnTo>
                <a:lnTo>
                  <a:pt x="0" y="231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816223" y="5973843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219340" y="7830732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855197" y="-2144863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83200" y="-1031178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27386" y="2176512"/>
            <a:ext cx="4688376" cy="6245380"/>
          </a:xfrm>
          <a:custGeom>
            <a:avLst/>
            <a:gdLst/>
            <a:ahLst/>
            <a:cxnLst/>
            <a:rect r="r" b="b" t="t" l="l"/>
            <a:pathLst>
              <a:path h="6245380" w="4688376">
                <a:moveTo>
                  <a:pt x="0" y="0"/>
                </a:moveTo>
                <a:lnTo>
                  <a:pt x="4688376" y="0"/>
                </a:lnTo>
                <a:lnTo>
                  <a:pt x="4688376" y="6245380"/>
                </a:lnTo>
                <a:lnTo>
                  <a:pt x="0" y="6245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49776" y="2542955"/>
            <a:ext cx="9571388" cy="203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7"/>
              </a:lnSpc>
            </a:pPr>
            <a:r>
              <a:rPr lang="en-US" sz="7521">
                <a:solidFill>
                  <a:srgbClr val="5350A2"/>
                </a:solidFill>
                <a:latin typeface="Montserrat Ultra-Bold"/>
              </a:rPr>
              <a:t>The Aims of the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49776" y="5133975"/>
            <a:ext cx="9028900" cy="319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545" indent="-316273" lvl="1">
              <a:lnSpc>
                <a:spcPts val="3603"/>
              </a:lnSpc>
              <a:buFont typeface="Arial"/>
              <a:buChar char="•"/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To deliver a message to understand and think critically about alternative energy efforts</a:t>
            </a:r>
          </a:p>
          <a:p>
            <a:pPr algn="l" marL="632545" indent="-316273" lvl="1">
              <a:lnSpc>
                <a:spcPts val="3603"/>
              </a:lnSpc>
              <a:buFont typeface="Arial"/>
              <a:buChar char="•"/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To invite readers to understand how to find and apply alternative energy sources</a:t>
            </a:r>
          </a:p>
          <a:p>
            <a:pPr algn="l" marL="632545" indent="-316273" lvl="1">
              <a:lnSpc>
                <a:spcPts val="3603"/>
              </a:lnSpc>
              <a:buFont typeface="Arial"/>
              <a:buChar char="•"/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To inform about the organic waste as one of the alternative energies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284221" y="1713429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3" y="0"/>
                </a:lnTo>
                <a:lnTo>
                  <a:pt x="463083" y="463083"/>
                </a:lnTo>
                <a:lnTo>
                  <a:pt x="0" y="4630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0625" y="5344820"/>
            <a:ext cx="371847" cy="371847"/>
          </a:xfrm>
          <a:custGeom>
            <a:avLst/>
            <a:gdLst/>
            <a:ahLst/>
            <a:cxnLst/>
            <a:rect r="r" b="b" t="t" l="l"/>
            <a:pathLst>
              <a:path h="371847" w="371847">
                <a:moveTo>
                  <a:pt x="0" y="0"/>
                </a:moveTo>
                <a:lnTo>
                  <a:pt x="371847" y="0"/>
                </a:lnTo>
                <a:lnTo>
                  <a:pt x="371847" y="371848"/>
                </a:lnTo>
                <a:lnTo>
                  <a:pt x="0" y="371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61380" y="8050045"/>
            <a:ext cx="371847" cy="371847"/>
          </a:xfrm>
          <a:custGeom>
            <a:avLst/>
            <a:gdLst/>
            <a:ahLst/>
            <a:cxnLst/>
            <a:rect r="r" b="b" t="t" l="l"/>
            <a:pathLst>
              <a:path h="371847" w="371847">
                <a:moveTo>
                  <a:pt x="0" y="0"/>
                </a:moveTo>
                <a:lnTo>
                  <a:pt x="371848" y="0"/>
                </a:lnTo>
                <a:lnTo>
                  <a:pt x="371848" y="371847"/>
                </a:lnTo>
                <a:lnTo>
                  <a:pt x="0" y="371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0677" y="-5776333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39878" y="-2172198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40" y="3685101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62662" y="6689712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9596357" y="4199262"/>
            <a:ext cx="756881" cy="0"/>
          </a:xfrm>
          <a:prstGeom prst="line">
            <a:avLst/>
          </a:prstGeom>
          <a:ln cap="flat" w="47625">
            <a:solidFill>
              <a:srgbClr val="5350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39984" y="7173149"/>
            <a:ext cx="869627" cy="217407"/>
          </a:xfrm>
          <a:custGeom>
            <a:avLst/>
            <a:gdLst/>
            <a:ahLst/>
            <a:cxnLst/>
            <a:rect r="r" b="b" t="t" l="l"/>
            <a:pathLst>
              <a:path h="217407" w="869627">
                <a:moveTo>
                  <a:pt x="0" y="0"/>
                </a:moveTo>
                <a:lnTo>
                  <a:pt x="869627" y="0"/>
                </a:lnTo>
                <a:lnTo>
                  <a:pt x="869627" y="217406"/>
                </a:lnTo>
                <a:lnTo>
                  <a:pt x="0" y="217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49139">
            <a:off x="14822471" y="5932089"/>
            <a:ext cx="4873659" cy="5481620"/>
          </a:xfrm>
          <a:custGeom>
            <a:avLst/>
            <a:gdLst/>
            <a:ahLst/>
            <a:cxnLst/>
            <a:rect r="r" b="b" t="t" l="l"/>
            <a:pathLst>
              <a:path h="5481620" w="4873659">
                <a:moveTo>
                  <a:pt x="0" y="0"/>
                </a:moveTo>
                <a:lnTo>
                  <a:pt x="4873658" y="0"/>
                </a:lnTo>
                <a:lnTo>
                  <a:pt x="4873658" y="5481620"/>
                </a:lnTo>
                <a:lnTo>
                  <a:pt x="0" y="54816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249139">
            <a:off x="275220" y="-950372"/>
            <a:ext cx="4068495" cy="4576017"/>
          </a:xfrm>
          <a:custGeom>
            <a:avLst/>
            <a:gdLst/>
            <a:ahLst/>
            <a:cxnLst/>
            <a:rect r="r" b="b" t="t" l="l"/>
            <a:pathLst>
              <a:path h="4576017" w="4068495">
                <a:moveTo>
                  <a:pt x="4068495" y="4576017"/>
                </a:moveTo>
                <a:lnTo>
                  <a:pt x="0" y="4576017"/>
                </a:lnTo>
                <a:lnTo>
                  <a:pt x="0" y="0"/>
                </a:lnTo>
                <a:lnTo>
                  <a:pt x="4068495" y="0"/>
                </a:lnTo>
                <a:lnTo>
                  <a:pt x="4068495" y="457601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40481" y="4342137"/>
            <a:ext cx="7375542" cy="283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1"/>
              </a:lnSpc>
            </a:pPr>
            <a:r>
              <a:rPr lang="en-US" sz="7001">
                <a:solidFill>
                  <a:srgbClr val="5350A2"/>
                </a:solidFill>
                <a:latin typeface="Montserrat Ultra-Bold"/>
              </a:rPr>
              <a:t>Discussion – Alternative Energy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31538" y="4534122"/>
            <a:ext cx="6557059" cy="2284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3"/>
              </a:lnSpc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Alternative energy is a term that refers to all usable energy that aims to replace conventional fuels without the unexpected consequences of it.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4DF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0677" y="-5776333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39878" y="-2172198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19340" y="4559118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62662" y="7563729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99937" y="7836859"/>
            <a:ext cx="1386642" cy="346661"/>
          </a:xfrm>
          <a:custGeom>
            <a:avLst/>
            <a:gdLst/>
            <a:ahLst/>
            <a:cxnLst/>
            <a:rect r="r" b="b" t="t" l="l"/>
            <a:pathLst>
              <a:path h="346661" w="1386642">
                <a:moveTo>
                  <a:pt x="0" y="0"/>
                </a:moveTo>
                <a:lnTo>
                  <a:pt x="1386643" y="0"/>
                </a:lnTo>
                <a:lnTo>
                  <a:pt x="1386643" y="346661"/>
                </a:lnTo>
                <a:lnTo>
                  <a:pt x="0" y="346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99937" y="2487256"/>
            <a:ext cx="10104849" cy="283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1"/>
              </a:lnSpc>
            </a:pPr>
            <a:r>
              <a:rPr lang="en-US" sz="7001">
                <a:solidFill>
                  <a:srgbClr val="5350A2"/>
                </a:solidFill>
                <a:latin typeface="Montserrat Ultra-Bold"/>
              </a:rPr>
              <a:t>Discussion – Alternative Energy (Cont.)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9937" y="5642118"/>
            <a:ext cx="9773933" cy="182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3"/>
              </a:lnSpc>
            </a:pPr>
            <a:r>
              <a:rPr lang="en-US" sz="2929">
                <a:solidFill>
                  <a:srgbClr val="000000"/>
                </a:solidFill>
                <a:latin typeface="Montserrat"/>
              </a:rPr>
              <a:t>The term is for the efforts of reducing the use of hydrocarbon fuels resulting in environmental damage due to high carbon dioxide emissions, which contribute greatly to global warming.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973236" y="2392006"/>
            <a:ext cx="2894564" cy="289456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856A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374975" y="2663385"/>
            <a:ext cx="4221485" cy="5246370"/>
            <a:chOff x="0" y="0"/>
            <a:chExt cx="5108702" cy="63489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08702" cy="6348984"/>
            </a:xfrm>
            <a:custGeom>
              <a:avLst/>
              <a:gdLst/>
              <a:ahLst/>
              <a:cxnLst/>
              <a:rect r="r" b="b" t="t" l="l"/>
              <a:pathLst>
                <a:path h="6348984" w="5108702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lnTo>
                    <a:pt x="2554351" y="6348857"/>
                  </a:ln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lnTo>
                    <a:pt x="2554351" y="0"/>
                  </a:ln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8"/>
              <a:stretch>
                <a:fillRect l="-12855" t="0" r="-7367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374975" y="2431844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3" y="0"/>
                </a:lnTo>
                <a:lnTo>
                  <a:pt x="463083" y="463083"/>
                </a:lnTo>
                <a:lnTo>
                  <a:pt x="0" y="4630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64918" y="7730683"/>
            <a:ext cx="279507" cy="279507"/>
          </a:xfrm>
          <a:custGeom>
            <a:avLst/>
            <a:gdLst/>
            <a:ahLst/>
            <a:cxnLst/>
            <a:rect r="r" b="b" t="t" l="l"/>
            <a:pathLst>
              <a:path h="279507" w="279507">
                <a:moveTo>
                  <a:pt x="0" y="0"/>
                </a:moveTo>
                <a:lnTo>
                  <a:pt x="279507" y="0"/>
                </a:lnTo>
                <a:lnTo>
                  <a:pt x="279507" y="279507"/>
                </a:lnTo>
                <a:lnTo>
                  <a:pt x="0" y="2795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5864" y="5299202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219340" y="7830732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972769" y="-2065840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83200" y="-1031178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87912" y="7337614"/>
            <a:ext cx="1436428" cy="359107"/>
          </a:xfrm>
          <a:custGeom>
            <a:avLst/>
            <a:gdLst/>
            <a:ahLst/>
            <a:cxnLst/>
            <a:rect r="r" b="b" t="t" l="l"/>
            <a:pathLst>
              <a:path h="359107" w="1436428">
                <a:moveTo>
                  <a:pt x="0" y="0"/>
                </a:moveTo>
                <a:lnTo>
                  <a:pt x="1436427" y="0"/>
                </a:lnTo>
                <a:lnTo>
                  <a:pt x="1436427" y="359107"/>
                </a:lnTo>
                <a:lnTo>
                  <a:pt x="0" y="3591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11397" y="2213102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DF8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085933" y="2769832"/>
            <a:ext cx="4747354" cy="4747335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25047" r="0" b="-2504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687912" y="3046057"/>
            <a:ext cx="9571388" cy="241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2"/>
              </a:lnSpc>
            </a:pPr>
            <a:r>
              <a:rPr lang="en-US" sz="7521">
                <a:solidFill>
                  <a:srgbClr val="C4DF8F"/>
                </a:solidFill>
                <a:latin typeface="Montserrat Ultra-Bold"/>
              </a:rPr>
              <a:t>Discussion – Alternative Energy (Cont.)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7912" y="5863792"/>
            <a:ext cx="9571388" cy="117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The term "alternative" refers to a technology other than the technology used in fossil fuels to produce energy.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205754" y="2538291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3" y="0"/>
                </a:lnTo>
                <a:lnTo>
                  <a:pt x="463083" y="463083"/>
                </a:lnTo>
                <a:lnTo>
                  <a:pt x="0" y="4630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09271" y="7233638"/>
            <a:ext cx="283530" cy="283530"/>
          </a:xfrm>
          <a:custGeom>
            <a:avLst/>
            <a:gdLst/>
            <a:ahLst/>
            <a:cxnLst/>
            <a:rect r="r" b="b" t="t" l="l"/>
            <a:pathLst>
              <a:path h="283530" w="283530">
                <a:moveTo>
                  <a:pt x="0" y="0"/>
                </a:moveTo>
                <a:lnTo>
                  <a:pt x="283529" y="0"/>
                </a:lnTo>
                <a:lnTo>
                  <a:pt x="283529" y="283530"/>
                </a:lnTo>
                <a:lnTo>
                  <a:pt x="0" y="2835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5864" y="5299202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219340" y="7830732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972769" y="-2065840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5"/>
                </a:lnTo>
                <a:lnTo>
                  <a:pt x="0" y="997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83200" y="-1031178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299"/>
                </a:lnTo>
                <a:lnTo>
                  <a:pt x="0" y="5857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19575" y="3412512"/>
            <a:ext cx="5241816" cy="4641389"/>
          </a:xfrm>
          <a:custGeom>
            <a:avLst/>
            <a:gdLst/>
            <a:ahLst/>
            <a:cxnLst/>
            <a:rect r="r" b="b" t="t" l="l"/>
            <a:pathLst>
              <a:path h="4641389" w="5241816">
                <a:moveTo>
                  <a:pt x="0" y="0"/>
                </a:moveTo>
                <a:lnTo>
                  <a:pt x="5241815" y="0"/>
                </a:lnTo>
                <a:lnTo>
                  <a:pt x="5241815" y="4641389"/>
                </a:lnTo>
                <a:lnTo>
                  <a:pt x="0" y="46413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48186" y="2314804"/>
            <a:ext cx="8637326" cy="147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7"/>
              </a:lnSpc>
            </a:pPr>
            <a:r>
              <a:rPr lang="en-US" sz="6787">
                <a:solidFill>
                  <a:srgbClr val="C4DF8F"/>
                </a:solidFill>
                <a:latin typeface="Montserrat Ultra-Bold"/>
              </a:rPr>
              <a:t>Discussion – Organic Waste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8186" y="4187400"/>
            <a:ext cx="9571388" cy="117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Organic waste – or biodegradable waste – comes mainly from living organisms, either plants or animals.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8186" y="5557662"/>
            <a:ext cx="9571388" cy="39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C4DF8F"/>
                </a:solidFill>
                <a:latin typeface="Montserrat Medium"/>
              </a:rPr>
              <a:t>Examples include such as: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8186" y="6242701"/>
            <a:ext cx="4517275" cy="196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food waste</a:t>
            </a:r>
          </a:p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human waste</a:t>
            </a:r>
          </a:p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sewage</a:t>
            </a:r>
          </a:p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paper waste</a:t>
            </a:r>
          </a:p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manure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5461" y="6242701"/>
            <a:ext cx="4517275" cy="196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green waste</a:t>
            </a:r>
          </a:p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biodegradable plastic</a:t>
            </a:r>
          </a:p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slaughterhouse waste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50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95864" y="5273183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6" y="0"/>
                </a:lnTo>
                <a:lnTo>
                  <a:pt x="9975596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219340" y="7804713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972769" y="-2091859"/>
            <a:ext cx="9975595" cy="9975595"/>
          </a:xfrm>
          <a:custGeom>
            <a:avLst/>
            <a:gdLst/>
            <a:ahLst/>
            <a:cxnLst/>
            <a:rect r="r" b="b" t="t" l="l"/>
            <a:pathLst>
              <a:path h="9975595" w="9975595">
                <a:moveTo>
                  <a:pt x="0" y="0"/>
                </a:moveTo>
                <a:lnTo>
                  <a:pt x="9975595" y="0"/>
                </a:lnTo>
                <a:lnTo>
                  <a:pt x="9975595" y="9975596"/>
                </a:lnTo>
                <a:lnTo>
                  <a:pt x="0" y="997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983200" y="-1057197"/>
            <a:ext cx="7390914" cy="5857299"/>
          </a:xfrm>
          <a:custGeom>
            <a:avLst/>
            <a:gdLst/>
            <a:ahLst/>
            <a:cxnLst/>
            <a:rect r="r" b="b" t="t" l="l"/>
            <a:pathLst>
              <a:path h="5857299" w="7390914">
                <a:moveTo>
                  <a:pt x="0" y="0"/>
                </a:moveTo>
                <a:lnTo>
                  <a:pt x="7390914" y="0"/>
                </a:lnTo>
                <a:lnTo>
                  <a:pt x="7390914" y="5857300"/>
                </a:lnTo>
                <a:lnTo>
                  <a:pt x="0" y="5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63461" y="2734861"/>
            <a:ext cx="5493799" cy="5493799"/>
          </a:xfrm>
          <a:custGeom>
            <a:avLst/>
            <a:gdLst/>
            <a:ahLst/>
            <a:cxnLst/>
            <a:rect r="r" b="b" t="t" l="l"/>
            <a:pathLst>
              <a:path h="5493799" w="5493799">
                <a:moveTo>
                  <a:pt x="0" y="0"/>
                </a:moveTo>
                <a:lnTo>
                  <a:pt x="5493800" y="0"/>
                </a:lnTo>
                <a:lnTo>
                  <a:pt x="5493800" y="5493799"/>
                </a:lnTo>
                <a:lnTo>
                  <a:pt x="0" y="5493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92073" y="2747274"/>
            <a:ext cx="8608691" cy="21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7"/>
              </a:lnSpc>
            </a:pPr>
            <a:r>
              <a:rPr lang="en-US" sz="6787">
                <a:solidFill>
                  <a:srgbClr val="C4DF8F"/>
                </a:solidFill>
                <a:latin typeface="Montserrat Ultra-Bold"/>
              </a:rPr>
              <a:t>Organic Waste as Alternative Energy – Biogas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2073" y="5306217"/>
            <a:ext cx="5850693" cy="39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929">
                <a:solidFill>
                  <a:srgbClr val="C4DF8F"/>
                </a:solidFill>
                <a:latin typeface="Montserrat Medium"/>
              </a:rPr>
              <a:t>What you need: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2073" y="5922924"/>
            <a:ext cx="9252706" cy="196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A closed tank or a plastic container or mineral water gallons – to store the garbage (scientifically called a bioreactor)</a:t>
            </a:r>
          </a:p>
          <a:p>
            <a:pPr algn="l" marL="632545" indent="-316273" lvl="1">
              <a:lnSpc>
                <a:spcPts val="3076"/>
              </a:lnSpc>
              <a:buFont typeface="Arial"/>
              <a:buChar char="•"/>
            </a:pPr>
            <a:r>
              <a:rPr lang="en-US" sz="2929">
                <a:solidFill>
                  <a:srgbClr val="FFFFFF"/>
                </a:solidFill>
                <a:latin typeface="Montserrat"/>
              </a:rPr>
              <a:t>Then the bioreactor is equipped with a hose to channel the gas produced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459944" y="2538291"/>
            <a:ext cx="463083" cy="463083"/>
          </a:xfrm>
          <a:custGeom>
            <a:avLst/>
            <a:gdLst/>
            <a:ahLst/>
            <a:cxnLst/>
            <a:rect r="r" b="b" t="t" l="l"/>
            <a:pathLst>
              <a:path h="463083" w="463083">
                <a:moveTo>
                  <a:pt x="0" y="0"/>
                </a:moveTo>
                <a:lnTo>
                  <a:pt x="463084" y="0"/>
                </a:lnTo>
                <a:lnTo>
                  <a:pt x="463084" y="463083"/>
                </a:lnTo>
                <a:lnTo>
                  <a:pt x="0" y="4630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61249" y="8055187"/>
            <a:ext cx="283530" cy="283530"/>
          </a:xfrm>
          <a:custGeom>
            <a:avLst/>
            <a:gdLst/>
            <a:ahLst/>
            <a:cxnLst/>
            <a:rect r="r" b="b" t="t" l="l"/>
            <a:pathLst>
              <a:path h="283530" w="283530">
                <a:moveTo>
                  <a:pt x="0" y="0"/>
                </a:moveTo>
                <a:lnTo>
                  <a:pt x="283530" y="0"/>
                </a:lnTo>
                <a:lnTo>
                  <a:pt x="283530" y="283530"/>
                </a:lnTo>
                <a:lnTo>
                  <a:pt x="0" y="283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DAGJIJHC8hk</dc:identifier>
  <dcterms:modified xsi:type="dcterms:W3CDTF">2011-08-01T06:04:30Z</dcterms:modified>
  <cp:revision>1</cp:revision>
  <dc:title>Green Blue Creative Education Presentation</dc:title>
</cp:coreProperties>
</file>